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8" r:id="rId2"/>
    <p:sldId id="259" r:id="rId3"/>
    <p:sldId id="260" r:id="rId4"/>
    <p:sldId id="256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5D5E9-DC74-44F4-A37A-5D33058F5D28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5AAAE-3F4C-4EED-8BC8-724E661C14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48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AFA4-FBCE-061A-61EF-08FBECA2B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A9633E-2447-2069-C031-F030657F0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91599-B344-4D56-22E9-9F28C3166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8041-730A-49A4-B0E3-2B847830661A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CE724-03EB-F977-32EE-CE84FD3B3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8457D-F9B5-6FA9-7D33-B09C01C8D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F6E9C-4590-404E-84CC-282C33E5B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805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D820B-7686-5B9B-26B7-8ADA4434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05C95-D01E-F955-E642-72B74E9C7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6F5DB-2083-DD27-8FAB-49FA8AFCB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8041-730A-49A4-B0E3-2B847830661A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9FF4F-4849-EE64-0FBE-3278613C7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C98A3-7931-8967-69E3-44965B40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F6E9C-4590-404E-84CC-282C33E5B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73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F8193-1845-9624-D94D-A870B84A0C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25B32-F7A1-27A4-F7FF-451206307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5FB53-04C5-3612-7AA9-6124F1182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8041-730A-49A4-B0E3-2B847830661A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C7460-0477-2254-D3F3-867B1346C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3AB2-824F-6028-FFF6-31DD3CFC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F6E9C-4590-404E-84CC-282C33E5B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7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5B44-52D8-9A3F-3E36-6C680B67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C5605-D6A3-5470-F294-EE51F94BB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EA75E-1625-55DA-CE4A-EB7CDE4C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8041-730A-49A4-B0E3-2B847830661A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BCC09-94A0-C299-001D-387A54C7E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3A15F-4AD2-A1CF-D45D-F42924ECB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F6E9C-4590-404E-84CC-282C33E5B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83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3104-1D7B-2CAE-7EC0-1C2B40E0A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4B6DC-6D2B-2A34-41CE-4517218D5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C7086-A0F4-378E-4B2F-CDFEEFAED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8041-730A-49A4-B0E3-2B847830661A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466CA-2037-7645-069A-A45607ABB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9F18B-967B-6531-B067-08421086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F6E9C-4590-404E-84CC-282C33E5B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426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0468C-CDD7-35CA-7145-CF19BC988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86231-EFE9-EF77-8A83-EE0E0439D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C47CE-B60E-2B62-B3B1-FFEC758E9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9CB6D-2580-61F6-EAB8-6A69DAC65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8041-730A-49A4-B0E3-2B847830661A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F90BE-70B9-7141-DD1E-8159526E8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0DBF1-83BE-1AA1-63F1-B1C7C123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F6E9C-4590-404E-84CC-282C33E5B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19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A091-9064-3283-90DE-6A05C24A4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56463-982E-AF20-DD44-33575380F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2433A-BBC3-3986-C244-E951041BC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CE7911-FB0D-04CF-C5F3-07E7A02F1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55A024-68F5-0A97-A29C-3839C3711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F14444-20A9-79AC-8EFE-87E437B3A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8041-730A-49A4-B0E3-2B847830661A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E48DE7-6267-1C73-E1AD-1C20055F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9A6073-52C0-1BD7-4C1B-5DF22B454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F6E9C-4590-404E-84CC-282C33E5B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08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B911C-A353-0BB5-FBC7-74A35B0AB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13545-6CF5-2BF6-F40B-AFE14A3BD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8041-730A-49A4-B0E3-2B847830661A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07F60-6C39-5A9D-8673-EAFF8BD34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9914D-B8A5-2F0F-9664-DF117F6AD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F6E9C-4590-404E-84CC-282C33E5B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090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16242-ED89-1A88-2127-6EBD1302A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8041-730A-49A4-B0E3-2B847830661A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50F11F-2C14-7434-CBBF-C91003BB5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1FE40-67E2-D9EC-2E20-357475B0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F6E9C-4590-404E-84CC-282C33E5B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217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33B35-C221-0825-AFD5-DF9B83223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D6F8D-F002-E08F-F824-F4F58243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6B777-8B29-B310-7C4F-A03BDB581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9F3FB-5117-0B32-E867-52F1539F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8041-730A-49A4-B0E3-2B847830661A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8E3D9-CA66-9ED5-F407-3A15A611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3CD6C-935C-049D-FC7F-81713E501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F6E9C-4590-404E-84CC-282C33E5B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561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727D2-8154-A6BA-E06D-5405D3BD2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92793E-2E5D-912C-1BD8-9EAFC4035B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57899-3CBD-D943-5969-AA26D826F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18159-D272-7BFD-5AEF-60EC24910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8041-730A-49A4-B0E3-2B847830661A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4246F-FE3F-23B6-3F9F-15ED80BD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3EBD4-E8CD-17A7-B455-94DB1A44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F6E9C-4590-404E-84CC-282C33E5B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606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018A81-3D40-EF97-3A26-B4F2E588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B6563-D26B-4B23-BFC8-520DE67D4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0B2DD-308E-BCF0-22AB-6A42C3FA0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28041-730A-49A4-B0E3-2B847830661A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9DCBE-714B-3B35-89E3-EBF7E0332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ECE65-745D-FE6D-F240-7ADBE5ED4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F6E9C-4590-404E-84CC-282C33E5B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77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085DBA-BDF4-CF16-ACDA-8633750640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71" t="11594" r="3589" b="9911"/>
          <a:stretch/>
        </p:blipFill>
        <p:spPr>
          <a:xfrm>
            <a:off x="412954" y="176981"/>
            <a:ext cx="11557269" cy="657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67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A1115-59CD-56F6-ED41-485FA81902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13" t="9911" r="3346" b="9911"/>
          <a:stretch/>
        </p:blipFill>
        <p:spPr>
          <a:xfrm>
            <a:off x="958644" y="371321"/>
            <a:ext cx="10675927" cy="620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7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350A6-56B6-6AF8-8813-8EF83709A2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71" t="9911" r="3830" b="9911"/>
          <a:stretch/>
        </p:blipFill>
        <p:spPr>
          <a:xfrm>
            <a:off x="648928" y="459813"/>
            <a:ext cx="10869561" cy="63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76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D4B3BD-4E99-13EE-37A4-F9EB21B71E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92" t="11809" r="3348" b="9911"/>
          <a:stretch/>
        </p:blipFill>
        <p:spPr>
          <a:xfrm>
            <a:off x="705464" y="374170"/>
            <a:ext cx="10781072" cy="610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92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5817B3-2BB1-54C1-2667-3830B232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08" t="9911" r="3346" b="9911"/>
          <a:stretch/>
        </p:blipFill>
        <p:spPr>
          <a:xfrm>
            <a:off x="698089" y="430315"/>
            <a:ext cx="10795821" cy="622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06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2EDC63-4758-72A7-0842-13144EF8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29" t="12024" r="3347" b="9910"/>
          <a:stretch/>
        </p:blipFill>
        <p:spPr>
          <a:xfrm>
            <a:off x="575187" y="560440"/>
            <a:ext cx="10828278" cy="609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97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1002F9-FCBE-DCE5-9FC1-D1E70A228D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29" t="9936" r="3347" b="9886"/>
          <a:stretch/>
        </p:blipFill>
        <p:spPr>
          <a:xfrm>
            <a:off x="545691" y="474558"/>
            <a:ext cx="10722077" cy="619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57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EF120B-1ED6-02EC-8768-E2703F8D66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89" t="12263" r="6875" b="11809"/>
          <a:stretch/>
        </p:blipFill>
        <p:spPr>
          <a:xfrm>
            <a:off x="589935" y="562112"/>
            <a:ext cx="10722078" cy="594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8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2FE81E-1897-6DFE-ACD4-99DF4EB9DB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92" t="11594" r="3106" b="9911"/>
          <a:stretch/>
        </p:blipFill>
        <p:spPr>
          <a:xfrm>
            <a:off x="619432" y="471950"/>
            <a:ext cx="10958052" cy="620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32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84BD0E-39E1-7E94-357B-9383C5E96E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29" t="11594" r="3467" b="9911"/>
          <a:stretch/>
        </p:blipFill>
        <p:spPr>
          <a:xfrm>
            <a:off x="648929" y="517498"/>
            <a:ext cx="10648335" cy="603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52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674849-2CFE-E2CE-56C8-D22B7C37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87" t="9911" r="3467" b="9911"/>
          <a:stretch/>
        </p:blipFill>
        <p:spPr>
          <a:xfrm>
            <a:off x="263012" y="146455"/>
            <a:ext cx="11550446" cy="66628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D662B6-EB03-539C-BC8B-5C056B17C990}"/>
              </a:ext>
            </a:extLst>
          </p:cNvPr>
          <p:cNvSpPr txBox="1"/>
          <p:nvPr/>
        </p:nvSpPr>
        <p:spPr>
          <a:xfrm>
            <a:off x="5880911" y="1804188"/>
            <a:ext cx="60984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An allergen is </a:t>
            </a:r>
            <a:r>
              <a:rPr lang="en-IN" b="1" dirty="0"/>
              <a:t>a substance that can cause an allergic reaction</a:t>
            </a:r>
            <a:r>
              <a:rPr lang="en-IN" dirty="0"/>
              <a:t>. In some people, the immune system recognizes allergens as foreign or dangerous. As a result, the immune system reacts by making a type of antibody called immunoglobulin E (</a:t>
            </a:r>
            <a:r>
              <a:rPr lang="en-IN" dirty="0" err="1"/>
              <a:t>IgE</a:t>
            </a:r>
            <a:r>
              <a:rPr lang="en-IN" dirty="0"/>
              <a:t>) to defend against the allergen.</a:t>
            </a:r>
          </a:p>
        </p:txBody>
      </p:sp>
    </p:spTree>
    <p:extLst>
      <p:ext uri="{BB962C8B-B14F-4D97-AF65-F5344CB8AC3E}">
        <p14:creationId xmlns:p14="http://schemas.microsoft.com/office/powerpoint/2010/main" val="178524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0367A5-6CBF-87B1-B811-20FA7845D1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03" t="11809" r="3347" b="9911"/>
          <a:stretch/>
        </p:blipFill>
        <p:spPr>
          <a:xfrm>
            <a:off x="0" y="206478"/>
            <a:ext cx="11960942" cy="6684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53759C-EDA7-247F-78D3-684D924F2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645" y="1948570"/>
            <a:ext cx="2857500" cy="160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A01F9-C10B-9B8F-5742-FAD2993F9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03" y="3204086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46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15EDD-30AB-E9CC-AA8A-7A6052B6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71" t="11594" r="3105" b="9911"/>
          <a:stretch/>
        </p:blipFill>
        <p:spPr>
          <a:xfrm>
            <a:off x="265471" y="250723"/>
            <a:ext cx="11107890" cy="6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83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BE4985-AD94-5133-38EF-F0377BFB72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33" t="9911" r="2742" b="8366"/>
          <a:stretch/>
        </p:blipFill>
        <p:spPr>
          <a:xfrm>
            <a:off x="884904" y="259002"/>
            <a:ext cx="10766322" cy="63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62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600A8-E5F3-1968-16E0-FB2DBA1A01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60" t="12454" r="3468" b="9912"/>
          <a:stretch/>
        </p:blipFill>
        <p:spPr>
          <a:xfrm>
            <a:off x="860323" y="335267"/>
            <a:ext cx="10854812" cy="61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90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0DA76-08BE-FF1C-8B0D-4B6D805B38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34" t="12239" r="4073" b="70966"/>
          <a:stretch/>
        </p:blipFill>
        <p:spPr>
          <a:xfrm>
            <a:off x="796413" y="427703"/>
            <a:ext cx="10781071" cy="13273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15EBF-7983-A171-D9F5-EF694E69857D}"/>
              </a:ext>
            </a:extLst>
          </p:cNvPr>
          <p:cNvSpPr txBox="1"/>
          <p:nvPr/>
        </p:nvSpPr>
        <p:spPr>
          <a:xfrm>
            <a:off x="1401097" y="2064774"/>
            <a:ext cx="99994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Microbiological analyses are extremely sensitive: just a single infectious particle may be detected in volumes of up to 1000 l of water. </a:t>
            </a:r>
          </a:p>
          <a:p>
            <a:r>
              <a:rPr lang="en-IN" dirty="0"/>
              <a:t>The weight of a bacterium is in the order of 10</a:t>
            </a:r>
            <a:r>
              <a:rPr lang="en-IN" baseline="30000" dirty="0"/>
              <a:t>−12</a:t>
            </a:r>
            <a:r>
              <a:rPr lang="en-IN" dirty="0"/>
              <a:t> g; </a:t>
            </a:r>
          </a:p>
          <a:p>
            <a:r>
              <a:rPr lang="en-IN" dirty="0"/>
              <a:t>the weight of a virus may be as low as 10</a:t>
            </a:r>
            <a:r>
              <a:rPr lang="en-IN" baseline="30000" dirty="0"/>
              <a:t>−17</a:t>
            </a:r>
            <a:r>
              <a:rPr lang="en-IN" dirty="0"/>
              <a:t> g. </a:t>
            </a:r>
          </a:p>
          <a:p>
            <a:r>
              <a:rPr lang="en-IN" dirty="0"/>
              <a:t>Hence, </a:t>
            </a:r>
            <a:r>
              <a:rPr lang="en-IN" b="1" dirty="0"/>
              <a:t>the limit of detection is between 10</a:t>
            </a:r>
            <a:r>
              <a:rPr lang="en-IN" b="1" baseline="30000" dirty="0"/>
              <a:t>−15</a:t>
            </a:r>
            <a:r>
              <a:rPr lang="en-IN" b="1" dirty="0"/>
              <a:t> and 10</a:t>
            </a:r>
            <a:r>
              <a:rPr lang="en-IN" b="1" baseline="30000" dirty="0"/>
              <a:t>−20</a:t>
            </a:r>
            <a:r>
              <a:rPr lang="en-IN" b="1" dirty="0"/>
              <a:t> g l</a:t>
            </a:r>
            <a:r>
              <a:rPr lang="en-IN" b="1" baseline="30000" dirty="0"/>
              <a:t>−1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1061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7AD9C1-A14E-355C-73E9-19BDA26227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71" t="12049" r="9879" b="9887"/>
          <a:stretch/>
        </p:blipFill>
        <p:spPr>
          <a:xfrm>
            <a:off x="442451" y="309716"/>
            <a:ext cx="10928555" cy="67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68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5830FF-31E9-93BF-D93C-566A383936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29" t="11809" r="4677" b="9911"/>
          <a:stretch/>
        </p:blipFill>
        <p:spPr>
          <a:xfrm>
            <a:off x="294968" y="324465"/>
            <a:ext cx="9350477" cy="53658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94761-8145-2B3A-03A3-356D624C180C}"/>
              </a:ext>
            </a:extLst>
          </p:cNvPr>
          <p:cNvSpPr txBox="1"/>
          <p:nvPr/>
        </p:nvSpPr>
        <p:spPr>
          <a:xfrm>
            <a:off x="7237771" y="1225422"/>
            <a:ext cx="39562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Mycotoxins are toxic compounds produced by certain types of fungi that can contaminate food and cause adverse health effects in humans and animals: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8816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DD85E-B0A3-D229-6FB9-3F8747C2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29" t="9911" r="4557" b="9911"/>
          <a:stretch/>
        </p:blipFill>
        <p:spPr>
          <a:xfrm>
            <a:off x="324465" y="327076"/>
            <a:ext cx="10648335" cy="624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9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DCE82B-C177-DABA-BB14-EBBB13CC44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34" t="12454" r="4193" b="9912"/>
          <a:stretch/>
        </p:blipFill>
        <p:spPr>
          <a:xfrm>
            <a:off x="501446" y="471948"/>
            <a:ext cx="10958051" cy="624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51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A92FAF-C992-143D-3B3A-44D6E99B6E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34" t="11594" r="3468" b="9911"/>
          <a:stretch/>
        </p:blipFill>
        <p:spPr>
          <a:xfrm>
            <a:off x="604684" y="471948"/>
            <a:ext cx="10486103" cy="59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26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AB8AD1-F8AD-661F-1665-D3CC6D04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71" t="9911" r="3830" b="9911"/>
          <a:stretch/>
        </p:blipFill>
        <p:spPr>
          <a:xfrm>
            <a:off x="383457" y="415566"/>
            <a:ext cx="10382865" cy="605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8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1BD2AB-860E-C3B1-FAA9-9DF1EFFF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50" t="9911" r="2984" b="9911"/>
          <a:stretch/>
        </p:blipFill>
        <p:spPr>
          <a:xfrm>
            <a:off x="437535" y="0"/>
            <a:ext cx="11754465" cy="67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56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4884CB-EB2C-9562-EDC3-E02FA22D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92" t="9911" r="3226" b="9911"/>
          <a:stretch/>
        </p:blipFill>
        <p:spPr>
          <a:xfrm>
            <a:off x="324465" y="282832"/>
            <a:ext cx="11061290" cy="641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5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37E0E3-2312-EFE3-ECE9-9CBB2B570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09" b="13094"/>
          <a:stretch/>
        </p:blipFill>
        <p:spPr>
          <a:xfrm>
            <a:off x="0" y="1600200"/>
            <a:ext cx="2466975" cy="402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EC46C-D6F4-3C1C-33D9-E8224D097E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18" t="31570" r="38791" b="15682"/>
          <a:stretch/>
        </p:blipFill>
        <p:spPr>
          <a:xfrm>
            <a:off x="3937820" y="3011909"/>
            <a:ext cx="5973098" cy="3615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E3EBD0-CF72-2B69-A7E2-21077AE622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178" t="18479" r="33104" b="7076"/>
          <a:stretch/>
        </p:blipFill>
        <p:spPr>
          <a:xfrm>
            <a:off x="9703635" y="3038427"/>
            <a:ext cx="2488365" cy="3672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37B0D9-49C2-B28B-372C-FA99276E0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160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FA2757-1B67-BD53-AE11-0CEE7F807F3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710" t="45584" r="32588" b="7506"/>
          <a:stretch/>
        </p:blipFill>
        <p:spPr>
          <a:xfrm>
            <a:off x="3122510" y="0"/>
            <a:ext cx="4975971" cy="30029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4C4449-C1DA-6CD7-CCF2-0D9C0F6F04B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3878" t="25912" r="33672" b="30280"/>
          <a:stretch/>
        </p:blipFill>
        <p:spPr>
          <a:xfrm>
            <a:off x="7930563" y="-1"/>
            <a:ext cx="4261437" cy="30029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2B4D96-B2B4-EB49-4E62-5C05F2CDF86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202" t="21706" r="31291" b="7506"/>
          <a:stretch/>
        </p:blipFill>
        <p:spPr>
          <a:xfrm>
            <a:off x="0" y="3200400"/>
            <a:ext cx="3937820" cy="367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8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9BE72D-57D9-C012-023E-63F8677E82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08" t="9911" r="3468" b="9911"/>
          <a:stretch/>
        </p:blipFill>
        <p:spPr>
          <a:xfrm>
            <a:off x="294967" y="253334"/>
            <a:ext cx="11090788" cy="64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9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B28835-9EBC-B5CB-A54E-9A87EE15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71" t="9911" r="3589" b="9911"/>
          <a:stretch/>
        </p:blipFill>
        <p:spPr>
          <a:xfrm>
            <a:off x="412955" y="341825"/>
            <a:ext cx="10972800" cy="637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50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CC0065-5591-B4E8-1BC5-B2B979FF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55" t="9911" r="3226" b="9911"/>
          <a:stretch/>
        </p:blipFill>
        <p:spPr>
          <a:xfrm>
            <a:off x="766916" y="262514"/>
            <a:ext cx="11120284" cy="64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25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CB1781-6275-FFD6-3161-F905A72B2281}"/>
              </a:ext>
            </a:extLst>
          </p:cNvPr>
          <p:cNvSpPr txBox="1"/>
          <p:nvPr/>
        </p:nvSpPr>
        <p:spPr>
          <a:xfrm>
            <a:off x="1047134" y="516195"/>
            <a:ext cx="10397613" cy="3362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BASIC RULES OF HYGIENE, SANITATION AND SAFETY IN FOOD PROCESSING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Facilities required in the processing room 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changing room where clothing and shoes that are not worn for work can be stored. Separate hand-washing facilities for staff, with soap, clean water, nail brushes and clean towels or hot-air hand dryers. Hand-washing facilities should not be used for washing equipment.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Toilets, which should be separated from the processing room by two doors or located in a nearby building.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 aid materials.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Protective aprons or coats washed regularly, hats/hairnets, and if necessary, gloves and shoes/boots.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Cleaning chemicals, stored away from the processing room.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47C9A0-9BF0-9A4E-265E-6D92D276D6D0}"/>
              </a:ext>
            </a:extLst>
          </p:cNvPr>
          <p:cNvSpPr txBox="1"/>
          <p:nvPr/>
        </p:nvSpPr>
        <p:spPr>
          <a:xfrm>
            <a:off x="334297" y="1105339"/>
            <a:ext cx="11857703" cy="5550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Hygiene and sanitation 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Personal hygiene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Wear a hat/hairnet that completely covers the hair. Do not comb your hair in a processing room or storeroom.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Cover all cuts, burns, sores and abrasions with a clean, waterproof dressing.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not smoke or eat in any room where there is open food because bacteria can be transferred from the mouth to the food.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not spit in a processing room or storeroom.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Wash hands and wrists thoroughly with soap after using the toilet, eating, smoking, coughing, blowing your nose, combing your hair, handling waste food, rubbish or cleaning chemicals. Dry them on a clean towel before handling food again.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Keep finger nails cut short.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not wear perfume or nail varnish as these can contaminate products.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not handle any food if you have sores, boils, septic spots, a bad cold, chest infection, sore throat or a stomach upset. Report any of these to the manager and do alternative work.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not cough or sneeze over food.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63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464</Words>
  <Application>Microsoft Office PowerPoint</Application>
  <PresentationFormat>Widescreen</PresentationFormat>
  <Paragraphs>24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4</cp:revision>
  <dcterms:created xsi:type="dcterms:W3CDTF">2024-10-25T07:09:04Z</dcterms:created>
  <dcterms:modified xsi:type="dcterms:W3CDTF">2024-10-28T11:11:20Z</dcterms:modified>
</cp:coreProperties>
</file>